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700" r:id="rId2"/>
  </p:sldMasterIdLst>
  <p:notesMasterIdLst>
    <p:notesMasterId r:id="rId11"/>
  </p:notesMasterIdLst>
  <p:sldIdLst>
    <p:sldId id="261" r:id="rId3"/>
    <p:sldId id="705" r:id="rId4"/>
    <p:sldId id="697" r:id="rId5"/>
    <p:sldId id="706" r:id="rId6"/>
    <p:sldId id="698" r:id="rId7"/>
    <p:sldId id="702" r:id="rId8"/>
    <p:sldId id="699" r:id="rId9"/>
    <p:sldId id="70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74B6"/>
    <a:srgbClr val="44A4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66" autoAdjust="0"/>
    <p:restoredTop sz="72070"/>
  </p:normalViewPr>
  <p:slideViewPr>
    <p:cSldViewPr snapToGrid="0" snapToObjects="1">
      <p:cViewPr varScale="1">
        <p:scale>
          <a:sx n="52" d="100"/>
          <a:sy n="52" d="100"/>
        </p:scale>
        <p:origin x="181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88C89-6FFF-6B41-805A-D7B5A5554C43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CC1B4-A940-EB4F-A369-9719A07A6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58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ECC1B4-A940-EB4F-A369-9719A07A67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34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31,821 affordable rental homes are at risk of converting to market rate in the next ten years. • Of these, 9,064 homes (28 percent) are at risk of converting to market rate in the next year. Again, these were pre-COVID data. With 25% rent loss over a year, we can lose up to 2000 AH properties.</a:t>
            </a:r>
          </a:p>
          <a:p>
            <a:r>
              <a:rPr lang="en-US" dirty="0"/>
              <a:t>These are properties that are subject to a lot of regulations and have limited funds.   </a:t>
            </a:r>
          </a:p>
          <a:p>
            <a:r>
              <a:rPr lang="en-US" dirty="0"/>
              <a:t>AH is declining stock. Lot of pressure on developers to manage their costs</a:t>
            </a:r>
          </a:p>
          <a:p>
            <a:r>
              <a:rPr lang="en-US" dirty="0"/>
              <a:t>There is a need for owners to have the resources to pay for the decarb measures. Not put these existing buildings further at risk.</a:t>
            </a:r>
          </a:p>
          <a:p>
            <a:r>
              <a:rPr lang="en-US" dirty="0"/>
              <a:t>BD policies should not make it difficult for AH developers to preserve AH</a:t>
            </a:r>
          </a:p>
          <a:p>
            <a:r>
              <a:rPr lang="en-US" dirty="0"/>
              <a:t>It should be done in a way that empowers AH developers to do it through policies, streamlines programs</a:t>
            </a:r>
          </a:p>
          <a:p>
            <a:r>
              <a:rPr lang="en-US" dirty="0"/>
              <a:t>BD could be a strategy for preserving AH and there is a lot of opportunity here with a lot of thoughtful policy consideration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ECC1B4-A940-EB4F-A369-9719A07A67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15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State tax credits go quick- only about 40 properties gets constructed every year- so production is already low</a:t>
            </a:r>
          </a:p>
          <a:p>
            <a:r>
              <a:rPr lang="en-US" dirty="0"/>
              <a:t>HCED funds are drying up in 3-4 years including No Place Like Home and Veterans Homeless Housing Program</a:t>
            </a:r>
          </a:p>
          <a:p>
            <a:r>
              <a:rPr lang="en-US" dirty="0"/>
              <a:t>TCAC High costs tests for new and existing buildings </a:t>
            </a:r>
          </a:p>
          <a:p>
            <a:r>
              <a:rPr lang="en-US" dirty="0"/>
              <a:t>Owners are looking for opportunities to reduce their operating expenses </a:t>
            </a:r>
          </a:p>
          <a:p>
            <a:r>
              <a:rPr lang="en-US" dirty="0"/>
              <a:t>Wherever possible, one can use replacement reserve but not all developers have it </a:t>
            </a:r>
          </a:p>
          <a:p>
            <a:r>
              <a:rPr lang="en-US" dirty="0"/>
              <a:t>There are other rehab projects that are not going through LIHTC</a:t>
            </a:r>
          </a:p>
          <a:p>
            <a:r>
              <a:rPr lang="en-US" dirty="0" err="1"/>
              <a:t>Terner</a:t>
            </a:r>
            <a:r>
              <a:rPr lang="en-US" dirty="0"/>
              <a:t> Center report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ECC1B4-A940-EB4F-A369-9719A07A67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22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focused on new construction but this largely sums up most of the challenges I will be presenting about and the recommendations that I put forth.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ECC1B4-A940-EB4F-A369-9719A07A67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913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Dev size influences have more staff capacity, a dedicated sustainability staff, more likely to have sustainability initiatives </a:t>
            </a:r>
          </a:p>
          <a:p>
            <a:pPr marL="171450" indent="-171450">
              <a:buFontTx/>
              <a:buChar char="-"/>
            </a:pPr>
            <a:r>
              <a:rPr lang="en-US" dirty="0"/>
              <a:t>Keeping up with the pace of change- staff capacity and organizational financial stability</a:t>
            </a:r>
          </a:p>
          <a:p>
            <a:pPr marL="171450" indent="-171450">
              <a:buFontTx/>
              <a:buChar char="-"/>
            </a:pPr>
            <a:r>
              <a:rPr lang="en-US" dirty="0"/>
              <a:t>Few maintenance vendors </a:t>
            </a:r>
          </a:p>
          <a:p>
            <a:pPr marL="171450" indent="-171450">
              <a:buFontTx/>
              <a:buChar char="-"/>
            </a:pPr>
            <a:r>
              <a:rPr lang="en-US" dirty="0"/>
              <a:t>Construction schedule and sticking with the timeline </a:t>
            </a:r>
          </a:p>
          <a:p>
            <a:pPr marL="171450" indent="-171450">
              <a:buFontTx/>
              <a:buChar char="-"/>
            </a:pPr>
            <a:r>
              <a:rPr lang="en-US" dirty="0"/>
              <a:t>Working out the kinks in operation </a:t>
            </a:r>
          </a:p>
          <a:p>
            <a:pPr marL="171450" indent="-171450">
              <a:buFontTx/>
              <a:buChar char="-"/>
            </a:pPr>
            <a:r>
              <a:rPr lang="en-US" dirty="0"/>
              <a:t>Sizing including for </a:t>
            </a:r>
            <a:r>
              <a:rPr lang="en-US" dirty="0" err="1"/>
              <a:t>ev</a:t>
            </a:r>
            <a:r>
              <a:rPr lang="en-US" dirty="0"/>
              <a:t>, storage can be underestimated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ECC1B4-A940-EB4F-A369-9719A07A67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46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Keeping up with the pace of change- staff capacity and organizational financial stability</a:t>
            </a:r>
          </a:p>
          <a:p>
            <a:pPr marL="171450" indent="-171450">
              <a:buFontTx/>
              <a:buChar char="-"/>
            </a:pPr>
            <a:r>
              <a:rPr lang="en-US" dirty="0"/>
              <a:t>Few maintenance vendors </a:t>
            </a:r>
          </a:p>
          <a:p>
            <a:pPr marL="171450" indent="-171450">
              <a:buFontTx/>
              <a:buChar char="-"/>
            </a:pPr>
            <a:r>
              <a:rPr lang="en-US" dirty="0"/>
              <a:t>Construction schedule and sticking with the timeline </a:t>
            </a:r>
          </a:p>
          <a:p>
            <a:pPr marL="171450" indent="-171450">
              <a:buFontTx/>
              <a:buChar char="-"/>
            </a:pPr>
            <a:r>
              <a:rPr lang="en-US" dirty="0"/>
              <a:t>Working out the kinks in operation </a:t>
            </a:r>
          </a:p>
          <a:p>
            <a:pPr marL="171450" indent="-171450">
              <a:buFontTx/>
              <a:buChar char="-"/>
            </a:pPr>
            <a:r>
              <a:rPr lang="en-US" dirty="0"/>
              <a:t>Sizing including for </a:t>
            </a:r>
            <a:r>
              <a:rPr lang="en-US" dirty="0" err="1"/>
              <a:t>ev</a:t>
            </a:r>
            <a:r>
              <a:rPr lang="en-US" dirty="0"/>
              <a:t>, storage can be underestimated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ECC1B4-A940-EB4F-A369-9719A07A67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73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property owner who is working on a new construction wants to willingly put in gas. They all see the importance of removing gas from buildings.</a:t>
            </a:r>
          </a:p>
          <a:p>
            <a:r>
              <a:rPr lang="en-US" dirty="0"/>
              <a:t>But this needs to be done with more input directly received from property managers, and from asset managers and staff who work in the property</a:t>
            </a:r>
          </a:p>
          <a:p>
            <a:r>
              <a:rPr lang="en-US" dirty="0"/>
              <a:t> </a:t>
            </a:r>
          </a:p>
          <a:p>
            <a:pPr marL="171450" indent="-171450">
              <a:buFontTx/>
              <a:buChar char="-"/>
            </a:pPr>
            <a:r>
              <a:rPr lang="en-US" dirty="0"/>
              <a:t>so property owners with portfolio across different cities can manage more easily </a:t>
            </a:r>
          </a:p>
          <a:p>
            <a:pPr marL="171450" indent="-171450">
              <a:buFontTx/>
              <a:buChar char="-"/>
            </a:pPr>
            <a:r>
              <a:rPr lang="en-US" dirty="0"/>
              <a:t>LIWP program has a waitlist of 18,000 households living in DACs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ECC1B4-A940-EB4F-A369-9719A07A67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23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property owner who is working on a new construction wants to willingly put in gas. They all see the importance of removing gas from buildings.</a:t>
            </a:r>
          </a:p>
          <a:p>
            <a:r>
              <a:rPr lang="en-US" dirty="0"/>
              <a:t>But this needs to be done with more input directly received from property managers, and from asset managers and staff who work in the property</a:t>
            </a:r>
          </a:p>
          <a:p>
            <a:r>
              <a:rPr lang="en-US" dirty="0"/>
              <a:t> </a:t>
            </a:r>
          </a:p>
          <a:p>
            <a:pPr marL="171450" indent="-171450">
              <a:buFontTx/>
              <a:buChar char="-"/>
            </a:pPr>
            <a:r>
              <a:rPr lang="en-US" dirty="0"/>
              <a:t>so property owners with portfolio across different cities can manage more easily 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ECC1B4-A940-EB4F-A369-9719A07A67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646433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780033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Author(s)</a:t>
            </a:r>
          </a:p>
          <a:p>
            <a:r>
              <a:rPr lang="en-US" dirty="0"/>
              <a:t>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– DO NOT DISTRIBUTE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California Housing Partnership | </a:t>
            </a:r>
            <a:fld id="{6BED155A-E216-BF4A-9709-C2CBE93C86C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673353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7021" y="303274"/>
            <a:ext cx="3005302" cy="1335219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0"/>
            <a:ext cx="9143999" cy="113727"/>
          </a:xfrm>
          <a:prstGeom prst="rect">
            <a:avLst/>
          </a:prstGeom>
          <a:solidFill>
            <a:srgbClr val="44A4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– DO NOT DISTRIBUTE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California Housing Partnership | </a:t>
            </a:r>
            <a:fld id="{6BED155A-E216-BF4A-9709-C2CBE93C8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– DO NOT DISTRIBUTE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California Housing Partnership | </a:t>
            </a:r>
            <a:fld id="{6BED155A-E216-BF4A-9709-C2CBE93C8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r">
              <a:defRPr lang="en-US" sz="3300" b="1" i="0" kern="1200" dirty="0">
                <a:solidFill>
                  <a:srgbClr val="F6BC1B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3300" b="1" i="0" kern="1200" dirty="0">
                <a:solidFill>
                  <a:srgbClr val="807F83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D5080DF-4840-994F-9E3C-55291332594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4661059-049E-5D42-B5A7-1761C9B38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18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1215310" y="1920929"/>
            <a:ext cx="7508838" cy="1482671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pPr algn="r">
              <a:lnSpc>
                <a:spcPct val="100000"/>
              </a:lnSpc>
            </a:pPr>
            <a:endParaRPr lang="en-US" sz="3300" dirty="0">
              <a:solidFill>
                <a:srgbClr val="56CEE6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19853" y="3776133"/>
            <a:ext cx="8304295" cy="684795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pPr algn="r">
              <a:lnSpc>
                <a:spcPct val="100000"/>
              </a:lnSpc>
            </a:pPr>
            <a:endParaRPr lang="en-US" sz="3300" dirty="0">
              <a:solidFill>
                <a:srgbClr val="56CEE6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3089604" y="4597439"/>
            <a:ext cx="5633013" cy="155368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pPr algn="r">
              <a:lnSpc>
                <a:spcPct val="100000"/>
              </a:lnSpc>
            </a:pPr>
            <a:endParaRPr lang="en-US" sz="1200" dirty="0">
              <a:solidFill>
                <a:srgbClr val="807F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979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6280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7886699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080DF-4840-994F-9E3C-55291332594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61059-049E-5D42-B5A7-1761C9B38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1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4968"/>
            <a:ext cx="8229600" cy="4572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6751"/>
            <a:ext cx="8229600" cy="5303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– DO NOT DISTRIBUTE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5859720" y="6509593"/>
            <a:ext cx="3217934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4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California Housing Partnership | </a:t>
            </a:r>
            <a:fld id="{6BED155A-E216-BF4A-9709-C2CBE93C8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1897813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4162477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 baseline="0">
                <a:solidFill>
                  <a:srgbClr val="34374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Details about section to follow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– DO NOT DISTRIBUTE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California Housing Partnership | </a:t>
            </a:r>
            <a:fld id="{6BED155A-E216-BF4A-9709-C2CBE93C86C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13504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0" y="0"/>
            <a:ext cx="9143999" cy="113727"/>
          </a:xfrm>
          <a:prstGeom prst="rect">
            <a:avLst/>
          </a:prstGeom>
          <a:solidFill>
            <a:srgbClr val="44A4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88A0D4-0687-C343-977A-EB1E80573F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072" y="312269"/>
            <a:ext cx="3005302" cy="13352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84661"/>
            <a:ext cx="4038600" cy="52069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84661"/>
            <a:ext cx="4038600" cy="52069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– DO NOT DISTRIBUTE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California Housing Partnership | </a:t>
            </a:r>
            <a:fld id="{6BED155A-E216-BF4A-9709-C2CBE93C8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74104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90230"/>
            <a:ext cx="3931920" cy="43994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174104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90230"/>
            <a:ext cx="3931920" cy="43994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– DO NOT DISTRIBUTE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California Housing Partnership | </a:t>
            </a:r>
            <a:fld id="{6BED155A-E216-BF4A-9709-C2CBE93C86C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4572000" y="1174104"/>
            <a:ext cx="794" cy="5226696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– DO NOT DISTRIBUTE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California Housing Partnership | </a:t>
            </a:r>
            <a:fld id="{6BED155A-E216-BF4A-9709-C2CBE93C8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– DO NOT DISTRIBUTE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California Housing Partnership | </a:t>
            </a:r>
            <a:fld id="{6BED155A-E216-BF4A-9709-C2CBE93C8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– DO NOT DISTRIBUTE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California Housing Partnership | </a:t>
            </a:r>
            <a:fld id="{6BED155A-E216-BF4A-9709-C2CBE93C86C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– DO NOT DISTRIBUTE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California Housing Partnership | </a:t>
            </a:r>
            <a:fld id="{6BED155A-E216-BF4A-9709-C2CBE93C8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387417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42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75183"/>
            <a:ext cx="8229600" cy="5301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501717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1697" y="6528816"/>
            <a:ext cx="135081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800DE17-D2A9-0348-AD55-C3218AAD463B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0235" y="6528816"/>
            <a:ext cx="374384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CONFIDENTIAL – DO NOT DISTRIBUTE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57468" y="6519339"/>
            <a:ext cx="3217934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FFFFFF"/>
                </a:solidFill>
              </a:defRPr>
            </a:lvl1pPr>
          </a:lstStyle>
          <a:p>
            <a:r>
              <a:rPr lang="en-US" b="0" dirty="0"/>
              <a:t>California Housing Partnership |</a:t>
            </a:r>
            <a:r>
              <a:rPr lang="en-US" dirty="0"/>
              <a:t> </a:t>
            </a:r>
            <a:fld id="{6BED155A-E216-BF4A-9709-C2CBE93C86C4}" type="slidenum">
              <a:rPr lang="en-US" b="0" smtClean="0"/>
              <a:pPr/>
              <a:t>‹#›</a:t>
            </a:fld>
            <a:endParaRPr lang="en-US" b="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3999" cy="113727"/>
          </a:xfrm>
          <a:prstGeom prst="rect">
            <a:avLst/>
          </a:prstGeom>
          <a:solidFill>
            <a:srgbClr val="44A4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53" y="384647"/>
            <a:ext cx="5486258" cy="937154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419853" y="1430448"/>
            <a:ext cx="8304295" cy="0"/>
          </a:xfrm>
          <a:prstGeom prst="line">
            <a:avLst/>
          </a:prstGeom>
          <a:ln>
            <a:solidFill>
              <a:srgbClr val="005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735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0" i="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0" i="0" kern="1200">
          <a:solidFill>
            <a:schemeClr val="tx1"/>
          </a:solidFill>
          <a:latin typeface="+mj-lt"/>
          <a:ea typeface="Helvetica Neue Light" charset="0"/>
          <a:cs typeface="Helvetica Neue Light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0" i="0" kern="1200">
          <a:solidFill>
            <a:schemeClr val="tx1"/>
          </a:solidFill>
          <a:latin typeface="+mj-lt"/>
          <a:ea typeface="Helvetica Neue Light" charset="0"/>
          <a:cs typeface="Helvetica Neue Light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+mj-lt"/>
          <a:ea typeface="Helvetica Neue Light" charset="0"/>
          <a:cs typeface="Helvetica Neue Light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+mj-lt"/>
          <a:ea typeface="Helvetica Neue Light" charset="0"/>
          <a:cs typeface="Helvetica Neue Light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+mj-lt"/>
          <a:ea typeface="Helvetica Neue Light" charset="0"/>
          <a:cs typeface="Helvetica Neue Light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80444"/>
            <a:ext cx="7848600" cy="2054578"/>
          </a:xfrm>
        </p:spPr>
        <p:txBody>
          <a:bodyPr/>
          <a:lstStyle/>
          <a:p>
            <a:pPr algn="ctr">
              <a:spcBef>
                <a:spcPts val="100"/>
              </a:spcBef>
            </a:pPr>
            <a:br>
              <a:rPr lang="en-US" sz="3500" dirty="0"/>
            </a:br>
            <a:br>
              <a:rPr lang="en-US" sz="3500" dirty="0"/>
            </a:br>
            <a:r>
              <a:rPr lang="en-US" sz="3500" dirty="0"/>
              <a:t>Path forward: Getting to zero carbon equitably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533" y="4082011"/>
            <a:ext cx="6400800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/>
              <a:t>Srinidhi Sampath Kumar</a:t>
            </a:r>
          </a:p>
          <a:p>
            <a:pPr algn="ctr"/>
            <a:r>
              <a:rPr lang="en-US" dirty="0"/>
              <a:t>Sustainable Housing Policy and Program Manager</a:t>
            </a:r>
          </a:p>
          <a:p>
            <a:pPr algn="ctr"/>
            <a:r>
              <a:rPr lang="en-US" dirty="0" err="1"/>
              <a:t>ssampath@chpc.net</a:t>
            </a:r>
            <a:endParaRPr lang="en-US" dirty="0"/>
          </a:p>
          <a:p>
            <a:pPr algn="ctr"/>
            <a:r>
              <a:rPr lang="en-US" dirty="0"/>
              <a:t>May</a:t>
            </a:r>
            <a:r>
              <a:rPr lang="en-US" baseline="30000" dirty="0"/>
              <a:t> </a:t>
            </a:r>
            <a:r>
              <a:rPr lang="en-US" dirty="0"/>
              <a:t>22</a:t>
            </a:r>
            <a:r>
              <a:rPr lang="en-US" baseline="30000" dirty="0"/>
              <a:t>nd</a:t>
            </a:r>
            <a:r>
              <a:rPr lang="en-US" dirty="0"/>
              <a:t>, 2020</a:t>
            </a:r>
          </a:p>
        </p:txBody>
      </p:sp>
    </p:spTree>
    <p:extLst>
      <p:ext uri="{BB962C8B-B14F-4D97-AF65-F5344CB8AC3E}">
        <p14:creationId xmlns:p14="http://schemas.microsoft.com/office/powerpoint/2010/main" val="2718824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7E690-EF76-6945-9626-856D72C38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Housing Financing Landscape and Other Costs Considerations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2D05764A-2CAA-5F44-A3B8-9F315460C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8984" y="1474066"/>
            <a:ext cx="4756542" cy="3909868"/>
          </a:xfrm>
          <a:prstGeom prst="rect">
            <a:avLst/>
          </a:prstGeom>
        </p:spPr>
      </p:pic>
      <p:pic>
        <p:nvPicPr>
          <p:cNvPr id="10" name="Picture 9" descr="A screenshot of a cell phone&#10;&#10;Description automatically generated">
            <a:extLst>
              <a:ext uri="{FF2B5EF4-FFF2-40B4-BE49-F238E27FC236}">
                <a16:creationId xmlns:a16="http://schemas.microsoft.com/office/drawing/2014/main" id="{6E99C8C8-A988-8C42-93AF-C04679EDAB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307" y="1474066"/>
            <a:ext cx="4270748" cy="403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921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7E690-EF76-6945-9626-856D72C38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Housing Financing Landscape and Other Costs Considerations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BAB8CD-BF61-8F41-8759-792FA031F0C0}"/>
              </a:ext>
            </a:extLst>
          </p:cNvPr>
          <p:cNvSpPr txBox="1"/>
          <p:nvPr/>
        </p:nvSpPr>
        <p:spPr>
          <a:xfrm>
            <a:off x="5754183" y="1705999"/>
            <a:ext cx="33112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/>
              <a:t>Federal and State housing funds drying 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/>
              <a:t>Construction costs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/>
              <a:t>Operating expenses + replacement reserve </a:t>
            </a:r>
          </a:p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8C25EC9-1237-204C-B52A-5BEBD7CA0D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8551" y="1705999"/>
            <a:ext cx="4990254" cy="3595918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351C732-76E2-A245-9DD2-AB6430950A11}"/>
              </a:ext>
            </a:extLst>
          </p:cNvPr>
          <p:cNvSpPr txBox="1"/>
          <p:nvPr/>
        </p:nvSpPr>
        <p:spPr>
          <a:xfrm>
            <a:off x="304800" y="5614737"/>
            <a:ext cx="476400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California Housing Partnership’s:2020 California Affordable Housing Needs Report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51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2D7CF-A1E6-DC41-B4D9-0C1AF590D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From an affordable housing developer to an architect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C08746B1-D912-424B-9BDC-5608E80380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860046"/>
            <a:ext cx="8229600" cy="3876096"/>
          </a:xfrm>
        </p:spPr>
      </p:pic>
    </p:spTree>
    <p:extLst>
      <p:ext uri="{BB962C8B-B14F-4D97-AF65-F5344CB8AC3E}">
        <p14:creationId xmlns:p14="http://schemas.microsoft.com/office/powerpoint/2010/main" val="1899282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09E64-0A16-0B43-8BAA-8F3783EB6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38040-0749-DA46-8A5C-45300EBFB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91915"/>
            <a:ext cx="8229600" cy="4958355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Developer Size and Experience</a:t>
            </a:r>
          </a:p>
          <a:p>
            <a:r>
              <a:rPr lang="en-US" sz="3200" dirty="0"/>
              <a:t>Property type </a:t>
            </a:r>
          </a:p>
          <a:p>
            <a:r>
              <a:rPr lang="en-US" sz="3200" dirty="0"/>
              <a:t>Portfolio region and disparate local reach codes </a:t>
            </a:r>
          </a:p>
          <a:p>
            <a:r>
              <a:rPr lang="en-US" sz="3200" dirty="0"/>
              <a:t>Maintenance staff and vendors</a:t>
            </a:r>
          </a:p>
          <a:p>
            <a:r>
              <a:rPr lang="en-US" sz="3200" dirty="0"/>
              <a:t>Contractor availability and experience </a:t>
            </a:r>
          </a:p>
          <a:p>
            <a:r>
              <a:rPr lang="en-US" sz="3200" dirty="0"/>
              <a:t>Disconnect between designers, engineers and changing policies</a:t>
            </a:r>
          </a:p>
          <a:p>
            <a:r>
              <a:rPr lang="en-US" sz="3200" dirty="0"/>
              <a:t>Availability of equipment that have a track record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598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09E64-0A16-0B43-8BAA-8F3783EB6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Other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38040-0749-DA46-8A5C-45300EBFB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80673"/>
            <a:ext cx="8229600" cy="4669597"/>
          </a:xfrm>
        </p:spPr>
        <p:txBody>
          <a:bodyPr>
            <a:normAutofit/>
          </a:bodyPr>
          <a:lstStyle/>
          <a:p>
            <a:r>
              <a:rPr lang="en-US" sz="3200" dirty="0"/>
              <a:t>Equipment challenges: central domestic hot water and laundry systems </a:t>
            </a:r>
          </a:p>
          <a:p>
            <a:r>
              <a:rPr lang="en-US" sz="3200" dirty="0"/>
              <a:t>Resilience during shut offs and storage issues</a:t>
            </a:r>
          </a:p>
          <a:p>
            <a:r>
              <a:rPr lang="en-US" sz="3200" dirty="0"/>
              <a:t>System Sizing issues</a:t>
            </a:r>
          </a:p>
          <a:p>
            <a:r>
              <a:rPr lang="en-US" sz="3200" dirty="0"/>
              <a:t>Costs of infrastructure upgrades and transformer sizing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178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DD04F-B066-D141-B106-0951037D8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140E2-EAF3-E940-BF80-206AD216C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Update T24 to remove any electrification barriers </a:t>
            </a:r>
          </a:p>
          <a:p>
            <a:r>
              <a:rPr lang="en-US" sz="3000" dirty="0"/>
              <a:t>Remove silos between housing and energy programs</a:t>
            </a:r>
          </a:p>
          <a:p>
            <a:r>
              <a:rPr lang="en-US" sz="3000" dirty="0"/>
              <a:t>More reliable and stable funding for programs that work</a:t>
            </a:r>
          </a:p>
          <a:p>
            <a:r>
              <a:rPr lang="en-US" sz="3000" dirty="0"/>
              <a:t>Pilot building decarbonization in different regions and track costs gaps</a:t>
            </a:r>
          </a:p>
          <a:p>
            <a:r>
              <a:rPr lang="en-US" sz="3000" dirty="0"/>
              <a:t>State-wide cost impacts study on both new and existing affordable housing to inform incentive programs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033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DD04F-B066-D141-B106-0951037D8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140E2-EAF3-E940-BF80-206AD216C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Education: </a:t>
            </a:r>
          </a:p>
          <a:p>
            <a:pPr lvl="1"/>
            <a:r>
              <a:rPr lang="en-US" sz="3000" dirty="0"/>
              <a:t>Guidance document for property managers on how to be decarb ready</a:t>
            </a:r>
          </a:p>
          <a:p>
            <a:pPr lvl="1"/>
            <a:r>
              <a:rPr lang="en-US" sz="3000" dirty="0"/>
              <a:t>Resident training and user experience </a:t>
            </a:r>
          </a:p>
          <a:p>
            <a:pPr lvl="1"/>
            <a:r>
              <a:rPr lang="en-US" sz="3000" dirty="0"/>
              <a:t>Contractor training and approved contractors list </a:t>
            </a:r>
          </a:p>
          <a:p>
            <a:pPr lvl="1"/>
            <a:r>
              <a:rPr lang="en-US" sz="3000" dirty="0"/>
              <a:t>Training code enforcement officials </a:t>
            </a:r>
          </a:p>
          <a:p>
            <a:pPr lvl="1"/>
            <a:r>
              <a:rPr lang="en-US" sz="3000" dirty="0"/>
              <a:t>Lender training on costs to savings over time </a:t>
            </a:r>
          </a:p>
          <a:p>
            <a:r>
              <a:rPr lang="en-US" sz="3000" dirty="0"/>
              <a:t>Keep focus on core goals of providing affordable housing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66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3">
      <a:dk1>
        <a:sysClr val="windowText" lastClr="000000"/>
      </a:dk1>
      <a:lt1>
        <a:sysClr val="window" lastClr="FFFFFF"/>
      </a:lt1>
      <a:dk2>
        <a:srgbClr val="3E74B6"/>
      </a:dk2>
      <a:lt2>
        <a:srgbClr val="EEECE1"/>
      </a:lt2>
      <a:accent1>
        <a:srgbClr val="3E74B6"/>
      </a:accent1>
      <a:accent2>
        <a:srgbClr val="454A5B"/>
      </a:accent2>
      <a:accent3>
        <a:srgbClr val="91BB5B"/>
      </a:accent3>
      <a:accent4>
        <a:srgbClr val="7C468B"/>
      </a:accent4>
      <a:accent5>
        <a:srgbClr val="44A4DA"/>
      </a:accent5>
      <a:accent6>
        <a:srgbClr val="B3A7A1"/>
      </a:accent6>
      <a:hlink>
        <a:srgbClr val="43B5E4"/>
      </a:hlink>
      <a:folHlink>
        <a:srgbClr val="7C468B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EA Title Slide">
  <a:themeElements>
    <a:clrScheme name="PHCA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742</TotalTime>
  <Words>764</Words>
  <Application>Microsoft Office PowerPoint</Application>
  <PresentationFormat>On-screen Show (4:3)</PresentationFormat>
  <Paragraphs>84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Corbel</vt:lpstr>
      <vt:lpstr>Clarity</vt:lpstr>
      <vt:lpstr>AEA Title Slide</vt:lpstr>
      <vt:lpstr>  Path forward: Getting to zero carbon equitably</vt:lpstr>
      <vt:lpstr>Housing Financing Landscape and Other Costs Considerations</vt:lpstr>
      <vt:lpstr>Housing Financing Landscape and Other Costs Considerations</vt:lpstr>
      <vt:lpstr>From an affordable housing developer to an architect</vt:lpstr>
      <vt:lpstr>Challenges</vt:lpstr>
      <vt:lpstr>Other Challenges</vt:lpstr>
      <vt:lpstr>Recommendations</vt:lpstr>
      <vt:lpstr>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Isbell</dc:creator>
  <cp:lastModifiedBy>isaac rosales</cp:lastModifiedBy>
  <cp:revision>59</cp:revision>
  <dcterms:created xsi:type="dcterms:W3CDTF">2019-04-12T20:06:13Z</dcterms:created>
  <dcterms:modified xsi:type="dcterms:W3CDTF">2020-05-20T18:49:06Z</dcterms:modified>
</cp:coreProperties>
</file>